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Quattrocento" panose="02020502030000000404" pitchFamily="18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2310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723" y="663773"/>
            <a:ext cx="7718703" cy="571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Building Interactive GUIs with Python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166723" y="1313259"/>
            <a:ext cx="6837283" cy="457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Deep Dive: Tkinter and the </a:t>
            </a:r>
            <a:r>
              <a:rPr lang="en-US" sz="285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Color Chooser</a:t>
            </a:r>
            <a:endParaRPr lang="en-US" sz="2850" dirty="0"/>
          </a:p>
        </p:txBody>
      </p:sp>
      <p:sp>
        <p:nvSpPr>
          <p:cNvPr id="5" name="Text 2"/>
          <p:cNvSpPr/>
          <p:nvPr/>
        </p:nvSpPr>
        <p:spPr>
          <a:xfrm>
            <a:off x="6166723" y="2062163"/>
            <a:ext cx="7783354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Tkinter is Python's standard library for creating Graphical User Interfaces (GUIs). This presentation breaks down a dynamic example that uses the built-in </a:t>
            </a:r>
            <a:r>
              <a:rPr lang="en-US" sz="150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colorchooser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module, demonstrating how to build a responsive application where users can customize the background color.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166723" y="3547586"/>
            <a:ext cx="778335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166723" y="4077176"/>
            <a:ext cx="778335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   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*  AID-H  </a:t>
            </a: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*         </a:t>
            </a:r>
            <a:r>
              <a:rPr lang="en-US" sz="15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            "TEAM -7"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166723" y="4606766"/>
            <a:ext cx="778335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1.) D. SAI SHIVA KANTH      (LEAD)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166723" y="5136356"/>
            <a:ext cx="778335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2.)P.ANIL KUMAR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166723" y="5665946"/>
            <a:ext cx="778335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3.CH. JASWANTH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6166723" y="6195536"/>
            <a:ext cx="778335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4.)S. GANESH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166723" y="6725126"/>
            <a:ext cx="778335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5.) S.V.SAI SURYA TEJA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6166723" y="7254716"/>
            <a:ext cx="778335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022" y="758309"/>
            <a:ext cx="7645956" cy="12589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Power of Interactivity: The Color Chooser Example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49022" y="2338268"/>
            <a:ext cx="7645956" cy="1392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demonstration uses the </a:t>
            </a:r>
            <a:r>
              <a:rPr lang="en-US" sz="16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colorchooser</a:t>
            </a: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module to instantly change the background color of a Tkinter application, offering a highly flexible and interactive user experience. This feature is a great foundation for complex applications.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49022" y="3971568"/>
            <a:ext cx="7645956" cy="3499723"/>
          </a:xfrm>
          <a:prstGeom prst="roundRect">
            <a:avLst>
              <a:gd name="adj" fmla="val 917"/>
            </a:avLst>
          </a:prstGeom>
          <a:solidFill>
            <a:srgbClr val="315251"/>
          </a:solidFill>
          <a:ln/>
        </p:spPr>
      </p:sp>
      <p:sp>
        <p:nvSpPr>
          <p:cNvPr id="6" name="Shape 3"/>
          <p:cNvSpPr/>
          <p:nvPr/>
        </p:nvSpPr>
        <p:spPr>
          <a:xfrm>
            <a:off x="749022" y="3971568"/>
            <a:ext cx="3822978" cy="1921073"/>
          </a:xfrm>
          <a:prstGeom prst="roundRect">
            <a:avLst>
              <a:gd name="adj" fmla="val 1671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962978" y="4185523"/>
            <a:ext cx="2517934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tkinter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962978" y="4651415"/>
            <a:ext cx="3073956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core library for creating all GUI elements (windows, buttons, labels).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4572000" y="3971568"/>
            <a:ext cx="3822978" cy="1921073"/>
          </a:xfrm>
          <a:prstGeom prst="rect">
            <a:avLst/>
          </a:prstGeom>
          <a:solidFill>
            <a:srgbClr val="315251"/>
          </a:solidFill>
          <a:ln/>
        </p:spPr>
      </p:sp>
      <p:sp>
        <p:nvSpPr>
          <p:cNvPr id="10" name="Shape 7"/>
          <p:cNvSpPr/>
          <p:nvPr/>
        </p:nvSpPr>
        <p:spPr>
          <a:xfrm>
            <a:off x="4572000" y="3971568"/>
            <a:ext cx="30480" cy="1921073"/>
          </a:xfrm>
          <a:prstGeom prst="roundRect">
            <a:avLst>
              <a:gd name="adj" fmla="val 105329"/>
            </a:avLst>
          </a:prstGeom>
          <a:solidFill>
            <a:srgbClr val="4A6B6A"/>
          </a:solidFill>
          <a:ln/>
        </p:spPr>
      </p:sp>
      <p:sp>
        <p:nvSpPr>
          <p:cNvPr id="11" name="Text 8"/>
          <p:cNvSpPr/>
          <p:nvPr/>
        </p:nvSpPr>
        <p:spPr>
          <a:xfrm>
            <a:off x="5107067" y="4185523"/>
            <a:ext cx="2517934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colorchooser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5107067" y="4651415"/>
            <a:ext cx="3073956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specialized module imported to display the native operating system's color selection dialog.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304467" y="4664512"/>
            <a:ext cx="535067" cy="535067"/>
          </a:xfrm>
          <a:prstGeom prst="roundRect">
            <a:avLst>
              <a:gd name="adj" fmla="val 6000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8174" y="4798219"/>
            <a:ext cx="267533" cy="267533"/>
          </a:xfrm>
          <a:prstGeom prst="rect">
            <a:avLst/>
          </a:prstGeom>
        </p:spPr>
      </p:pic>
      <p:sp>
        <p:nvSpPr>
          <p:cNvPr id="15" name="Shape 11"/>
          <p:cNvSpPr/>
          <p:nvPr/>
        </p:nvSpPr>
        <p:spPr>
          <a:xfrm>
            <a:off x="749022" y="5892641"/>
            <a:ext cx="7645956" cy="1578650"/>
          </a:xfrm>
          <a:prstGeom prst="rect">
            <a:avLst/>
          </a:prstGeom>
          <a:solidFill>
            <a:srgbClr val="315251"/>
          </a:solidFill>
          <a:ln/>
        </p:spPr>
      </p:sp>
      <p:sp>
        <p:nvSpPr>
          <p:cNvPr id="16" name="Shape 12"/>
          <p:cNvSpPr/>
          <p:nvPr/>
        </p:nvSpPr>
        <p:spPr>
          <a:xfrm>
            <a:off x="749022" y="5892641"/>
            <a:ext cx="7645956" cy="30480"/>
          </a:xfrm>
          <a:prstGeom prst="roundRect">
            <a:avLst>
              <a:gd name="adj" fmla="val 105329"/>
            </a:avLst>
          </a:prstGeom>
          <a:solidFill>
            <a:srgbClr val="4A6B6A"/>
          </a:solidFill>
          <a:ln/>
        </p:spPr>
      </p:sp>
      <p:sp>
        <p:nvSpPr>
          <p:cNvPr id="17" name="Text 13"/>
          <p:cNvSpPr/>
          <p:nvPr/>
        </p:nvSpPr>
        <p:spPr>
          <a:xfrm>
            <a:off x="962978" y="6106597"/>
            <a:ext cx="2517934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pick_color()</a:t>
            </a:r>
            <a:endParaRPr lang="en-US" sz="1950" dirty="0"/>
          </a:p>
        </p:txBody>
      </p:sp>
      <p:sp>
        <p:nvSpPr>
          <p:cNvPr id="18" name="Text 14"/>
          <p:cNvSpPr/>
          <p:nvPr/>
        </p:nvSpPr>
        <p:spPr>
          <a:xfrm>
            <a:off x="962978" y="6572488"/>
            <a:ext cx="6896933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function defined to handle the user interaction: open the dialog and apply the selected color.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582" y="516612"/>
            <a:ext cx="8281987" cy="552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Code Breakdown: Imports and Core Logic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57582" y="1538883"/>
            <a:ext cx="2210514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I. Setting Up the Tools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657582" y="2026563"/>
            <a:ext cx="6428423" cy="1986796"/>
          </a:xfrm>
          <a:prstGeom prst="roundRect">
            <a:avLst>
              <a:gd name="adj" fmla="val 5523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4722" y="2026563"/>
            <a:ext cx="91440" cy="1986796"/>
          </a:xfrm>
          <a:prstGeom prst="roundRect">
            <a:avLst>
              <a:gd name="adj" fmla="val 30823"/>
            </a:avLst>
          </a:prstGeom>
          <a:solidFill>
            <a:srgbClr val="EF9C82"/>
          </a:solidFill>
          <a:ln/>
        </p:spPr>
      </p:sp>
      <p:sp>
        <p:nvSpPr>
          <p:cNvPr id="6" name="Text 4"/>
          <p:cNvSpPr/>
          <p:nvPr/>
        </p:nvSpPr>
        <p:spPr>
          <a:xfrm>
            <a:off x="936903" y="2237303"/>
            <a:ext cx="2210514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 Import Tkinter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36903" y="2701528"/>
            <a:ext cx="593836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tkinter as tk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936903" y="3186351"/>
            <a:ext cx="593836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Imports the main library, making all Tkinter functions available under the alias </a:t>
            </a:r>
            <a:r>
              <a:rPr lang="en-US" sz="14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tk</a:t>
            </a: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657582" y="4201239"/>
            <a:ext cx="6428423" cy="1971556"/>
          </a:xfrm>
          <a:prstGeom prst="roundRect">
            <a:avLst>
              <a:gd name="adj" fmla="val 5566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34722" y="4201239"/>
            <a:ext cx="91440" cy="1971556"/>
          </a:xfrm>
          <a:prstGeom prst="roundRect">
            <a:avLst>
              <a:gd name="adj" fmla="val 30823"/>
            </a:avLst>
          </a:prstGeom>
          <a:solidFill>
            <a:srgbClr val="EF9C82"/>
          </a:solidFill>
          <a:ln/>
        </p:spPr>
      </p:sp>
      <p:sp>
        <p:nvSpPr>
          <p:cNvPr id="11" name="Text 9"/>
          <p:cNvSpPr/>
          <p:nvPr/>
        </p:nvSpPr>
        <p:spPr>
          <a:xfrm>
            <a:off x="936903" y="4411980"/>
            <a:ext cx="2407682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2. Import Color Chooser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936903" y="4876205"/>
            <a:ext cx="593836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tkinter import colorchooser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936903" y="5361027"/>
            <a:ext cx="5938361" cy="601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Specifically imports the module needed to display the interactive color selection dialog.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7552015" y="1538883"/>
            <a:ext cx="3119914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II. Defining the Action Function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833836" y="2026563"/>
            <a:ext cx="6146602" cy="1578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pick_color(): color = colorchooser.askcolor()[1] if color: window.configure(bg=color) label.configure(bg=color)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7552015" y="2026563"/>
            <a:ext cx="22860" cy="1578769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7" name="Text 15"/>
          <p:cNvSpPr/>
          <p:nvPr/>
        </p:nvSpPr>
        <p:spPr>
          <a:xfrm>
            <a:off x="7552015" y="3816668"/>
            <a:ext cx="6428423" cy="932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</a:t>
            </a:r>
            <a:r>
              <a:rPr lang="en-US" sz="14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pick_color()</a:t>
            </a: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function is the heart of the interaction. It opens the color dialog, extracts the hex code, and conditionally updates the background (</a:t>
            </a:r>
            <a:r>
              <a:rPr lang="en-US" sz="14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bg</a:t>
            </a: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) properties of the main window and the label.</a:t>
            </a:r>
            <a:endParaRPr lang="en-US" sz="1450" dirty="0"/>
          </a:p>
        </p:txBody>
      </p:sp>
      <p:sp>
        <p:nvSpPr>
          <p:cNvPr id="18" name="Shape 16"/>
          <p:cNvSpPr/>
          <p:nvPr/>
        </p:nvSpPr>
        <p:spPr>
          <a:xfrm>
            <a:off x="657582" y="6595467"/>
            <a:ext cx="13315236" cy="1129308"/>
          </a:xfrm>
          <a:prstGeom prst="roundRect">
            <a:avLst>
              <a:gd name="adj" fmla="val 2496"/>
            </a:avLst>
          </a:prstGeom>
          <a:solidFill>
            <a:srgbClr val="441709"/>
          </a:solidFill>
          <a:ln/>
        </p:spPr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63" y="6871573"/>
            <a:ext cx="234791" cy="187881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1268135" y="6830258"/>
            <a:ext cx="12516803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</a:t>
            </a:r>
            <a:r>
              <a:rPr lang="en-US" sz="1450" dirty="0">
                <a:solidFill>
                  <a:srgbClr val="FFFFFF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askcolor()</a:t>
            </a:r>
            <a:r>
              <a:rPr lang="en-US" sz="1450" dirty="0">
                <a:solidFill>
                  <a:srgbClr val="FFFF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method returns a tuple containing the RGB values and the hexadecimal string. Appending </a:t>
            </a:r>
            <a:r>
              <a:rPr lang="en-US" sz="1450" dirty="0">
                <a:solidFill>
                  <a:srgbClr val="FFFFFF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[1]</a:t>
            </a:r>
            <a:r>
              <a:rPr lang="en-US" sz="1450" dirty="0">
                <a:solidFill>
                  <a:srgbClr val="FFFF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selects only the easily usable hexadecimal string (e.g., </a:t>
            </a:r>
            <a:r>
              <a:rPr lang="en-US" sz="1450" dirty="0">
                <a:solidFill>
                  <a:srgbClr val="FFFFFF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#ff0000</a:t>
            </a:r>
            <a:r>
              <a:rPr lang="en-US" sz="1450" dirty="0">
                <a:solidFill>
                  <a:srgbClr val="FFFF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).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825" y="544354"/>
            <a:ext cx="9295090" cy="582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</a:t>
            </a:r>
            <a:r>
              <a:rPr lang="en-US" sz="365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askcolor()</a:t>
            </a:r>
            <a:r>
              <a:rPr lang="en-US" sz="3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Method: Decoding the Output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92825" y="1522452"/>
            <a:ext cx="13244751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Understanding the structure of the data returned by </a:t>
            </a:r>
            <a:r>
              <a:rPr lang="en-US" sz="15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colorchooser.askcolor()</a:t>
            </a: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is key to successful implementation.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692825" y="2077045"/>
            <a:ext cx="4282916" cy="593884"/>
          </a:xfrm>
          <a:prstGeom prst="roundRect">
            <a:avLst>
              <a:gd name="adj" fmla="val 480021"/>
            </a:avLst>
          </a:prstGeom>
          <a:solidFill>
            <a:srgbClr val="315251"/>
          </a:solidFill>
          <a:ln/>
        </p:spPr>
      </p:sp>
      <p:sp>
        <p:nvSpPr>
          <p:cNvPr id="5" name="Text 3"/>
          <p:cNvSpPr/>
          <p:nvPr/>
        </p:nvSpPr>
        <p:spPr>
          <a:xfrm>
            <a:off x="2685812" y="2188369"/>
            <a:ext cx="296942" cy="371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890707" y="2868811"/>
            <a:ext cx="2543056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Step 1: Calling the Dialog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890707" y="3278624"/>
            <a:ext cx="3887153" cy="965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colorchooser.askcolor()</a:t>
            </a: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pauses the program execution and opens the native OS color selection window.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173623" y="2077045"/>
            <a:ext cx="4283035" cy="593884"/>
          </a:xfrm>
          <a:prstGeom prst="roundRect">
            <a:avLst>
              <a:gd name="adj" fmla="val 480021"/>
            </a:avLst>
          </a:prstGeom>
          <a:solidFill>
            <a:srgbClr val="315251"/>
          </a:solidFill>
          <a:ln/>
        </p:spPr>
      </p:sp>
      <p:sp>
        <p:nvSpPr>
          <p:cNvPr id="9" name="Text 7"/>
          <p:cNvSpPr/>
          <p:nvPr/>
        </p:nvSpPr>
        <p:spPr>
          <a:xfrm>
            <a:off x="7166610" y="2188369"/>
            <a:ext cx="296942" cy="371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5371505" y="2868811"/>
            <a:ext cx="2797493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Step 2: Receiving the Tuple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5371505" y="3278624"/>
            <a:ext cx="3887272" cy="980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function returns a tuple of two elements: </a:t>
            </a:r>
            <a:r>
              <a:rPr lang="en-US" sz="15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((R, G, B), "#hexvalue")</a:t>
            </a: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For red, this might look like </a:t>
            </a:r>
            <a:r>
              <a:rPr lang="en-US" sz="15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((255, 0, 0), '#ff0000')</a:t>
            </a: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54540" y="2077045"/>
            <a:ext cx="4282916" cy="593884"/>
          </a:xfrm>
          <a:prstGeom prst="roundRect">
            <a:avLst>
              <a:gd name="adj" fmla="val 480021"/>
            </a:avLst>
          </a:prstGeom>
          <a:solidFill>
            <a:srgbClr val="315251"/>
          </a:solidFill>
          <a:ln/>
        </p:spPr>
      </p:sp>
      <p:sp>
        <p:nvSpPr>
          <p:cNvPr id="13" name="Text 11"/>
          <p:cNvSpPr/>
          <p:nvPr/>
        </p:nvSpPr>
        <p:spPr>
          <a:xfrm>
            <a:off x="11647527" y="2188369"/>
            <a:ext cx="296942" cy="371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9852422" y="2868811"/>
            <a:ext cx="3281124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Step 3: Extracting the Hex Code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9852422" y="3278624"/>
            <a:ext cx="3887153" cy="1297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use </a:t>
            </a:r>
            <a:r>
              <a:rPr lang="en-US" sz="15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[1]</a:t>
            </a: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to access the second element of the tuple, which is the required hexadecimal color code (e.g., </a:t>
            </a:r>
            <a:r>
              <a:rPr lang="en-US" sz="15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'#ff0000'</a:t>
            </a: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), which Tkinter uses for styling.</a:t>
            </a:r>
            <a:endParaRPr lang="en-US" sz="155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899" y="5124807"/>
            <a:ext cx="3474125" cy="2375535"/>
          </a:xfrm>
          <a:prstGeom prst="rect">
            <a:avLst/>
          </a:prstGeom>
        </p:spPr>
      </p:pic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4377" y="5124807"/>
            <a:ext cx="3474125" cy="23755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9821" y="369094"/>
            <a:ext cx="638234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Building the Window and Launching the App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469821" y="1032272"/>
            <a:ext cx="13690759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remaining lines of code handle the creation, layout, and execution of the GUI application.</a:t>
            </a:r>
            <a:endParaRPr lang="en-US" sz="1050" dirty="0"/>
          </a:p>
        </p:txBody>
      </p:sp>
      <p:sp>
        <p:nvSpPr>
          <p:cNvPr id="4" name="Shape 2"/>
          <p:cNvSpPr/>
          <p:nvPr/>
        </p:nvSpPr>
        <p:spPr>
          <a:xfrm>
            <a:off x="7307580" y="1397913"/>
            <a:ext cx="15240" cy="3221355"/>
          </a:xfrm>
          <a:prstGeom prst="roundRect">
            <a:avLst>
              <a:gd name="adj" fmla="val 132122"/>
            </a:avLst>
          </a:prstGeom>
          <a:solidFill>
            <a:srgbClr val="4A6B6A"/>
          </a:solidFill>
          <a:ln/>
        </p:spPr>
      </p:sp>
      <p:sp>
        <p:nvSpPr>
          <p:cNvPr id="5" name="Shape 3"/>
          <p:cNvSpPr/>
          <p:nvPr/>
        </p:nvSpPr>
        <p:spPr>
          <a:xfrm>
            <a:off x="6927771" y="1927146"/>
            <a:ext cx="402669" cy="15240"/>
          </a:xfrm>
          <a:prstGeom prst="roundRect">
            <a:avLst>
              <a:gd name="adj" fmla="val 132122"/>
            </a:avLst>
          </a:prstGeom>
          <a:solidFill>
            <a:srgbClr val="4A6B6A"/>
          </a:solidFill>
          <a:ln/>
        </p:spPr>
      </p:sp>
      <p:sp>
        <p:nvSpPr>
          <p:cNvPr id="6" name="Shape 4"/>
          <p:cNvSpPr/>
          <p:nvPr/>
        </p:nvSpPr>
        <p:spPr>
          <a:xfrm>
            <a:off x="7264896" y="1884462"/>
            <a:ext cx="100608" cy="100608"/>
          </a:xfrm>
          <a:prstGeom prst="roundRect">
            <a:avLst>
              <a:gd name="adj" fmla="val 454437"/>
            </a:avLst>
          </a:prstGeom>
          <a:solidFill>
            <a:srgbClr val="EF9C82"/>
          </a:solidFill>
          <a:ln/>
        </p:spPr>
      </p:sp>
      <p:sp>
        <p:nvSpPr>
          <p:cNvPr id="7" name="Shape 5"/>
          <p:cNvSpPr/>
          <p:nvPr/>
        </p:nvSpPr>
        <p:spPr>
          <a:xfrm>
            <a:off x="469821" y="1397913"/>
            <a:ext cx="6442710" cy="1073825"/>
          </a:xfrm>
          <a:prstGeom prst="roundRect">
            <a:avLst>
              <a:gd name="adj" fmla="val 1875"/>
            </a:avLst>
          </a:prstGeom>
          <a:solidFill>
            <a:srgbClr val="315251"/>
          </a:solidFill>
          <a:ln/>
        </p:spPr>
      </p:sp>
      <p:sp>
        <p:nvSpPr>
          <p:cNvPr id="8" name="Text 6"/>
          <p:cNvSpPr/>
          <p:nvPr/>
        </p:nvSpPr>
        <p:spPr>
          <a:xfrm>
            <a:off x="5199102" y="1532096"/>
            <a:ext cx="1579245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Window Initialization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04004" y="1809869"/>
            <a:ext cx="6174343" cy="459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window = tk.Tk()</a:t>
            </a: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creates the root window.</a:t>
            </a:r>
            <a:r>
              <a:rPr lang="en-US" sz="10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window.title("Pick Your Color")</a:t>
            </a: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sets the title bar text.</a:t>
            </a:r>
            <a:endParaRPr lang="en-US" sz="1050" dirty="0"/>
          </a:p>
        </p:txBody>
      </p:sp>
      <p:sp>
        <p:nvSpPr>
          <p:cNvPr id="10" name="Shape 8"/>
          <p:cNvSpPr/>
          <p:nvPr/>
        </p:nvSpPr>
        <p:spPr>
          <a:xfrm>
            <a:off x="7299960" y="2732365"/>
            <a:ext cx="402669" cy="15240"/>
          </a:xfrm>
          <a:prstGeom prst="roundRect">
            <a:avLst>
              <a:gd name="adj" fmla="val 132122"/>
            </a:avLst>
          </a:prstGeom>
          <a:solidFill>
            <a:srgbClr val="4A6B6A"/>
          </a:solidFill>
          <a:ln/>
        </p:spPr>
      </p:sp>
      <p:sp>
        <p:nvSpPr>
          <p:cNvPr id="11" name="Shape 9"/>
          <p:cNvSpPr/>
          <p:nvPr/>
        </p:nvSpPr>
        <p:spPr>
          <a:xfrm>
            <a:off x="7264896" y="2689681"/>
            <a:ext cx="100608" cy="100608"/>
          </a:xfrm>
          <a:prstGeom prst="roundRect">
            <a:avLst>
              <a:gd name="adj" fmla="val 454437"/>
            </a:avLst>
          </a:prstGeom>
          <a:solidFill>
            <a:srgbClr val="EF9C82"/>
          </a:solidFill>
          <a:ln/>
        </p:spPr>
      </p:sp>
      <p:sp>
        <p:nvSpPr>
          <p:cNvPr id="12" name="Shape 10"/>
          <p:cNvSpPr/>
          <p:nvPr/>
        </p:nvSpPr>
        <p:spPr>
          <a:xfrm>
            <a:off x="7717869" y="2203133"/>
            <a:ext cx="6442710" cy="1073825"/>
          </a:xfrm>
          <a:prstGeom prst="roundRect">
            <a:avLst>
              <a:gd name="adj" fmla="val 1875"/>
            </a:avLst>
          </a:prstGeom>
          <a:solidFill>
            <a:srgbClr val="315251"/>
          </a:solidFill>
          <a:ln/>
        </p:spPr>
      </p:sp>
      <p:sp>
        <p:nvSpPr>
          <p:cNvPr id="13" name="Text 11"/>
          <p:cNvSpPr/>
          <p:nvPr/>
        </p:nvSpPr>
        <p:spPr>
          <a:xfrm>
            <a:off x="7852053" y="2337316"/>
            <a:ext cx="1579245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Label Widget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7852053" y="2615089"/>
            <a:ext cx="6174343" cy="229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label = tk.Label(...)</a:t>
            </a: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creates the text element. </a:t>
            </a:r>
            <a:r>
              <a:rPr lang="en-US" sz="10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label.pack(pady=50)</a:t>
            </a: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positions it with vertical padding.</a:t>
            </a:r>
            <a:endParaRPr lang="en-US" sz="1050" dirty="0"/>
          </a:p>
        </p:txBody>
      </p:sp>
      <p:sp>
        <p:nvSpPr>
          <p:cNvPr id="15" name="Shape 13"/>
          <p:cNvSpPr/>
          <p:nvPr/>
        </p:nvSpPr>
        <p:spPr>
          <a:xfrm>
            <a:off x="6927771" y="3403402"/>
            <a:ext cx="402669" cy="15240"/>
          </a:xfrm>
          <a:prstGeom prst="roundRect">
            <a:avLst>
              <a:gd name="adj" fmla="val 132122"/>
            </a:avLst>
          </a:prstGeom>
          <a:solidFill>
            <a:srgbClr val="4A6B6A"/>
          </a:solidFill>
          <a:ln/>
        </p:spPr>
      </p:sp>
      <p:sp>
        <p:nvSpPr>
          <p:cNvPr id="16" name="Shape 14"/>
          <p:cNvSpPr/>
          <p:nvPr/>
        </p:nvSpPr>
        <p:spPr>
          <a:xfrm>
            <a:off x="7264896" y="3360718"/>
            <a:ext cx="100608" cy="100608"/>
          </a:xfrm>
          <a:prstGeom prst="roundRect">
            <a:avLst>
              <a:gd name="adj" fmla="val 454437"/>
            </a:avLst>
          </a:prstGeom>
          <a:solidFill>
            <a:srgbClr val="EF9C82"/>
          </a:solidFill>
          <a:ln/>
        </p:spPr>
      </p:sp>
      <p:sp>
        <p:nvSpPr>
          <p:cNvPr id="17" name="Shape 15"/>
          <p:cNvSpPr/>
          <p:nvPr/>
        </p:nvSpPr>
        <p:spPr>
          <a:xfrm>
            <a:off x="469821" y="2874169"/>
            <a:ext cx="6442710" cy="1073825"/>
          </a:xfrm>
          <a:prstGeom prst="roundRect">
            <a:avLst>
              <a:gd name="adj" fmla="val 1875"/>
            </a:avLst>
          </a:prstGeom>
          <a:solidFill>
            <a:srgbClr val="315251"/>
          </a:solidFill>
          <a:ln/>
        </p:spPr>
      </p:sp>
      <p:sp>
        <p:nvSpPr>
          <p:cNvPr id="18" name="Text 16"/>
          <p:cNvSpPr/>
          <p:nvPr/>
        </p:nvSpPr>
        <p:spPr>
          <a:xfrm>
            <a:off x="5199102" y="3008352"/>
            <a:ext cx="1579245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Button Widget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604004" y="3286125"/>
            <a:ext cx="6174343" cy="444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tk.Button(..., command=pick_color).pack()</a:t>
            </a: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creates the interactive button. The </a:t>
            </a:r>
            <a:r>
              <a:rPr lang="en-US" sz="10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command</a:t>
            </a: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attribute links the click event to our defined function.</a:t>
            </a:r>
            <a:endParaRPr lang="en-US" sz="1050" dirty="0"/>
          </a:p>
        </p:txBody>
      </p:sp>
      <p:sp>
        <p:nvSpPr>
          <p:cNvPr id="20" name="Shape 18"/>
          <p:cNvSpPr/>
          <p:nvPr/>
        </p:nvSpPr>
        <p:spPr>
          <a:xfrm>
            <a:off x="7299960" y="4074557"/>
            <a:ext cx="402669" cy="15240"/>
          </a:xfrm>
          <a:prstGeom prst="roundRect">
            <a:avLst>
              <a:gd name="adj" fmla="val 132122"/>
            </a:avLst>
          </a:prstGeom>
          <a:solidFill>
            <a:srgbClr val="4A6B6A"/>
          </a:solidFill>
          <a:ln/>
        </p:spPr>
      </p:sp>
      <p:sp>
        <p:nvSpPr>
          <p:cNvPr id="21" name="Shape 19"/>
          <p:cNvSpPr/>
          <p:nvPr/>
        </p:nvSpPr>
        <p:spPr>
          <a:xfrm>
            <a:off x="7264896" y="4031873"/>
            <a:ext cx="100608" cy="100608"/>
          </a:xfrm>
          <a:prstGeom prst="roundRect">
            <a:avLst>
              <a:gd name="adj" fmla="val 454437"/>
            </a:avLst>
          </a:prstGeom>
          <a:solidFill>
            <a:srgbClr val="EF9C82"/>
          </a:solidFill>
          <a:ln/>
        </p:spPr>
      </p:sp>
      <p:sp>
        <p:nvSpPr>
          <p:cNvPr id="22" name="Shape 20"/>
          <p:cNvSpPr/>
          <p:nvPr/>
        </p:nvSpPr>
        <p:spPr>
          <a:xfrm>
            <a:off x="7717869" y="3545324"/>
            <a:ext cx="6442710" cy="1073825"/>
          </a:xfrm>
          <a:prstGeom prst="roundRect">
            <a:avLst>
              <a:gd name="adj" fmla="val 1875"/>
            </a:avLst>
          </a:prstGeom>
          <a:solidFill>
            <a:srgbClr val="315251"/>
          </a:solidFill>
          <a:ln/>
        </p:spPr>
      </p:sp>
      <p:sp>
        <p:nvSpPr>
          <p:cNvPr id="23" name="Text 21"/>
          <p:cNvSpPr/>
          <p:nvPr/>
        </p:nvSpPr>
        <p:spPr>
          <a:xfrm>
            <a:off x="7852053" y="3679508"/>
            <a:ext cx="1579245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Event Loop Start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7852053" y="3957280"/>
            <a:ext cx="6174343" cy="444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window.mainloop()</a:t>
            </a: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is essential. It starts the event loop, keeps the window visible, and allows the application to respond to user input like button clicks.</a:t>
            </a:r>
            <a:endParaRPr lang="en-US" sz="1050" dirty="0"/>
          </a:p>
        </p:txBody>
      </p:sp>
      <p:sp>
        <p:nvSpPr>
          <p:cNvPr id="25" name="Text 23"/>
          <p:cNvSpPr/>
          <p:nvPr/>
        </p:nvSpPr>
        <p:spPr>
          <a:xfrm>
            <a:off x="671155" y="4921210"/>
            <a:ext cx="13489424" cy="229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Tkinter applications are event-driven. The </a:t>
            </a:r>
            <a:r>
              <a:rPr lang="en-US" sz="10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mainloop()</a:t>
            </a:r>
            <a:r>
              <a:rPr lang="en-US" sz="1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continuously monitors for user actions (like a button press) and routes them to the appropriate function.</a:t>
            </a:r>
            <a:endParaRPr lang="en-US" sz="1050" dirty="0"/>
          </a:p>
        </p:txBody>
      </p:sp>
      <p:sp>
        <p:nvSpPr>
          <p:cNvPr id="26" name="Shape 24"/>
          <p:cNvSpPr/>
          <p:nvPr/>
        </p:nvSpPr>
        <p:spPr>
          <a:xfrm>
            <a:off x="469821" y="4770239"/>
            <a:ext cx="15240" cy="531852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27" name="Text 25"/>
          <p:cNvSpPr/>
          <p:nvPr/>
        </p:nvSpPr>
        <p:spPr>
          <a:xfrm>
            <a:off x="469821" y="5453063"/>
            <a:ext cx="13690759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469821" y="5818703"/>
            <a:ext cx="13690759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29" name="Text 27"/>
          <p:cNvSpPr/>
          <p:nvPr/>
        </p:nvSpPr>
        <p:spPr>
          <a:xfrm>
            <a:off x="469821" y="6184344"/>
            <a:ext cx="13690759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469821" y="6549985"/>
            <a:ext cx="13690759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31" name="Text 29"/>
          <p:cNvSpPr/>
          <p:nvPr/>
        </p:nvSpPr>
        <p:spPr>
          <a:xfrm>
            <a:off x="469821" y="6915626"/>
            <a:ext cx="13690759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32" name="Text 30"/>
          <p:cNvSpPr/>
          <p:nvPr/>
        </p:nvSpPr>
        <p:spPr>
          <a:xfrm>
            <a:off x="469821" y="7281267"/>
            <a:ext cx="13690759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33" name="Text 31"/>
          <p:cNvSpPr/>
          <p:nvPr/>
        </p:nvSpPr>
        <p:spPr>
          <a:xfrm>
            <a:off x="469821" y="7646908"/>
            <a:ext cx="13690759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5350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3627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1885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407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49294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                                    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772239"/>
            <a:ext cx="7772757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650"/>
              </a:lnSpc>
              <a:buNone/>
            </a:pPr>
            <a:r>
              <a:rPr lang="en-US" sz="6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Thank You!</a:t>
            </a:r>
            <a:endParaRPr lang="en-US" sz="6100" dirty="0"/>
          </a:p>
        </p:txBody>
      </p:sp>
      <p:sp>
        <p:nvSpPr>
          <p:cNvPr id="5" name="Text 2"/>
          <p:cNvSpPr/>
          <p:nvPr/>
        </p:nvSpPr>
        <p:spPr>
          <a:xfrm>
            <a:off x="837724" y="2102763"/>
            <a:ext cx="12954952" cy="78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appreciate your time and attention. We hope this presentation has provided valuable insights into building interactive GUIs with Python and Tkinter's </a:t>
            </a:r>
            <a:r>
              <a:rPr lang="en-US" sz="1850" dirty="0">
                <a:solidFill>
                  <a:srgbClr val="F9EEE7"/>
                </a:solidFill>
                <a:highlight>
                  <a:srgbClr val="1F403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colorchooser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module.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316087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are happy to answer any questions you may have.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381309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AID-H TEAM -7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37724" y="446532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D. SAI SHIVA KANTH (LEAD)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37724" y="511754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P. ANIL KUMAR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37724" y="576976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CH. JASWANTH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837724" y="642199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S. GANESH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37724" y="707421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S.V. SAI SURYA TEJA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753</Words>
  <Application>Microsoft Office PowerPoint</Application>
  <PresentationFormat>Custom</PresentationFormat>
  <Paragraphs>68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Quattrocento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Hp</dc:creator>
  <cp:lastModifiedBy>918555822453</cp:lastModifiedBy>
  <cp:revision>1</cp:revision>
  <dcterms:created xsi:type="dcterms:W3CDTF">2025-10-19T05:54:27Z</dcterms:created>
  <dcterms:modified xsi:type="dcterms:W3CDTF">2025-10-19T05:56:24Z</dcterms:modified>
</cp:coreProperties>
</file>